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1" r:id="rId1"/>
  </p:sldMasterIdLst>
  <p:notesMasterIdLst>
    <p:notesMasterId r:id="rId13"/>
  </p:notesMasterIdLst>
  <p:sldIdLst>
    <p:sldId id="256" r:id="rId2"/>
    <p:sldId id="274" r:id="rId3"/>
    <p:sldId id="296" r:id="rId4"/>
    <p:sldId id="298" r:id="rId5"/>
    <p:sldId id="299" r:id="rId6"/>
    <p:sldId id="293" r:id="rId7"/>
    <p:sldId id="294" r:id="rId8"/>
    <p:sldId id="295" r:id="rId9"/>
    <p:sldId id="301" r:id="rId10"/>
    <p:sldId id="300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D1C"/>
    <a:srgbClr val="F7B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 autoAdjust="0"/>
  </p:normalViewPr>
  <p:slideViewPr>
    <p:cSldViewPr snapToGrid="0" snapToObjects="1">
      <p:cViewPr varScale="1">
        <p:scale>
          <a:sx n="124" d="100"/>
          <a:sy n="124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15C3A-56B1-471F-BB0E-051749F0782C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34E3-DD65-4293-9AB6-86615258B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27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2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3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8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0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79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85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334E3-DD65-4293-9AB6-86615258B8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1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6"/>
          <p:cNvCxnSpPr/>
          <p:nvPr userDrawn="1"/>
        </p:nvCxnSpPr>
        <p:spPr>
          <a:xfrm flipV="1">
            <a:off x="1215355" y="3849127"/>
            <a:ext cx="6937706" cy="131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6"/>
          <p:cNvCxnSpPr/>
          <p:nvPr userDrawn="1"/>
        </p:nvCxnSpPr>
        <p:spPr>
          <a:xfrm flipV="1">
            <a:off x="2216943" y="5749423"/>
            <a:ext cx="4710113" cy="3365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校徽">
            <a:extLst>
              <a:ext uri="{FF2B5EF4-FFF2-40B4-BE49-F238E27FC236}">
                <a16:creationId xmlns:a16="http://schemas.microsoft.com/office/drawing/2014/main" id="{792CAEA2-011D-1A45-907F-236F7275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6482" y="886388"/>
            <a:ext cx="2657918" cy="1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93A750CF-E74C-7E4A-A47F-0B84A4D7A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4227" y="-742729"/>
            <a:ext cx="3192027" cy="2255649"/>
          </a:xfrm>
          <a:prstGeom prst="rect">
            <a:avLst/>
          </a:prstGeom>
          <a:noFill/>
        </p:spPr>
      </p:pic>
      <p:pic>
        <p:nvPicPr>
          <p:cNvPr id="3" name="图片 2" descr="校徽">
            <a:extLst>
              <a:ext uri="{FF2B5EF4-FFF2-40B4-BE49-F238E27FC236}">
                <a16:creationId xmlns:a16="http://schemas.microsoft.com/office/drawing/2014/main" id="{B78ECDD8-3D2E-9044-B54B-8E92A12D87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40692" y="0"/>
            <a:ext cx="1081108" cy="7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B1452-0CEE-024C-9A2F-0291B7088203}" type="datetimeFigureOut">
              <a:rPr kumimoji="1" lang="zh-CN" altLang="en-US" smtClean="0"/>
              <a:t>2020/10/29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DCAAA-2DCB-2649-91BD-10F77BC0E3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67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447985" y="2780398"/>
            <a:ext cx="6498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rgbClr val="ED6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Homework</a:t>
            </a:r>
            <a:r>
              <a:rPr lang="zh-CN" altLang="en-US" sz="2700" b="1" dirty="0">
                <a:solidFill>
                  <a:srgbClr val="ED6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rgbClr val="ED6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algn="ctr"/>
            <a:r>
              <a:rPr lang="en-US" altLang="zh-CN" sz="2700" b="1" dirty="0">
                <a:solidFill>
                  <a:srgbClr val="ED6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Fuzzy C-Means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66350" y="5398488"/>
            <a:ext cx="32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500" b="1" dirty="0">
                <a:solidFill>
                  <a:srgbClr val="2B7585"/>
                </a:solidFill>
                <a:latin typeface="Times New Roman" panose="02020503050405090304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2020.10.29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4855" y="4346303"/>
            <a:ext cx="1633781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 err="1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Zhicong</a:t>
            </a: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Sun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3300" y="5017148"/>
            <a:ext cx="3836884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12032471@mail.sustech.edu.cn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47734" y="4673490"/>
            <a:ext cx="4248022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Computer Science and Engineering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>
            <a:extLst>
              <a:ext uri="{FF2B5EF4-FFF2-40B4-BE49-F238E27FC236}">
                <a16:creationId xmlns:a16="http://schemas.microsoft.com/office/drawing/2014/main" id="{A274AEF0-CD6B-594B-9ECD-70F29AFA7223}"/>
              </a:ext>
            </a:extLst>
          </p:cNvPr>
          <p:cNvSpPr txBox="1"/>
          <p:nvPr/>
        </p:nvSpPr>
        <p:spPr>
          <a:xfrm>
            <a:off x="190498" y="1667057"/>
            <a:ext cx="2172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Conclusion:</a:t>
            </a:r>
            <a:endParaRPr lang="en-US" altLang="zh-CN" sz="2800" b="1" dirty="0">
              <a:solidFill>
                <a:srgbClr val="C00000"/>
              </a:solidFill>
              <a:ea typeface="STHupo" panose="0201080004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DDA72E-3D39-F74A-BEB2-7BB159B38402}"/>
              </a:ext>
            </a:extLst>
          </p:cNvPr>
          <p:cNvSpPr/>
          <p:nvPr/>
        </p:nvSpPr>
        <p:spPr>
          <a:xfrm>
            <a:off x="5357206" y="206883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9AF3238-301E-AA45-9A9C-D5AD5CF831DF}"/>
              </a:ext>
            </a:extLst>
          </p:cNvPr>
          <p:cNvSpPr txBox="1"/>
          <p:nvPr/>
        </p:nvSpPr>
        <p:spPr>
          <a:xfrm>
            <a:off x="2363056" y="2438167"/>
            <a:ext cx="6340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K-Means: Each site is related to only one cluster center</a:t>
            </a: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0A2A2F2F-EC54-0B47-80C3-9E5D1135A90E}"/>
              </a:ext>
            </a:extLst>
          </p:cNvPr>
          <p:cNvSpPr txBox="1"/>
          <p:nvPr/>
        </p:nvSpPr>
        <p:spPr>
          <a:xfrm>
            <a:off x="2363055" y="3455499"/>
            <a:ext cx="6340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C-Means: Each site is related to all centers</a:t>
            </a: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7BA8DD68-AECC-0A4B-842D-DA4E232A44D6}"/>
              </a:ext>
            </a:extLst>
          </p:cNvPr>
          <p:cNvSpPr txBox="1"/>
          <p:nvPr/>
        </p:nvSpPr>
        <p:spPr>
          <a:xfrm>
            <a:off x="24622" y="450724"/>
            <a:ext cx="935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Compare the Fuzzy C-Means and the K-Means</a:t>
            </a: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B3D64778-8271-4E4A-BCDE-314D4C054919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4-2</a:t>
            </a:r>
          </a:p>
        </p:txBody>
      </p:sp>
    </p:spTree>
    <p:extLst>
      <p:ext uri="{BB962C8B-B14F-4D97-AF65-F5344CB8AC3E}">
        <p14:creationId xmlns:p14="http://schemas.microsoft.com/office/powerpoint/2010/main" val="22618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/>
        </p:nvSpPr>
        <p:spPr>
          <a:xfrm>
            <a:off x="1086376" y="2074361"/>
            <a:ext cx="6937706" cy="199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ED6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</a:p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contact me with email </a:t>
            </a:r>
          </a:p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you have any problem</a:t>
            </a:r>
          </a:p>
          <a:p>
            <a:pPr lvl="0" algn="ctr">
              <a:lnSpc>
                <a:spcPct val="140000"/>
              </a:lnSpc>
              <a:defRPr/>
            </a:pPr>
            <a:endParaRPr lang="zh-CN" altLang="en-US" sz="2700" b="1" dirty="0">
              <a:solidFill>
                <a:srgbClr val="ED6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966350" y="5491083"/>
            <a:ext cx="32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500" b="1" dirty="0">
                <a:solidFill>
                  <a:srgbClr val="2B7585"/>
                </a:solidFill>
                <a:latin typeface="Times New Roman" panose="02020503050405090304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2020.10.29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215355" y="3744096"/>
            <a:ext cx="6937706" cy="987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7"/>
          <p:cNvSpPr txBox="1"/>
          <p:nvPr/>
        </p:nvSpPr>
        <p:spPr>
          <a:xfrm>
            <a:off x="3763142" y="4022474"/>
            <a:ext cx="1564852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 err="1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ZhicongSun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13"/>
          <p:cNvSpPr txBox="1"/>
          <p:nvPr/>
        </p:nvSpPr>
        <p:spPr>
          <a:xfrm>
            <a:off x="2700948" y="4693319"/>
            <a:ext cx="3836884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12032471@mail.sustech.edu.cn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2505044" y="4349661"/>
            <a:ext cx="4248022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Computer Science and Engineering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6"/>
          <p:cNvCxnSpPr/>
          <p:nvPr/>
        </p:nvCxnSpPr>
        <p:spPr>
          <a:xfrm flipV="1">
            <a:off x="2200172" y="5835174"/>
            <a:ext cx="4710113" cy="2524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3">
            <a:extLst>
              <a:ext uri="{FF2B5EF4-FFF2-40B4-BE49-F238E27FC236}">
                <a16:creationId xmlns:a16="http://schemas.microsoft.com/office/drawing/2014/main" id="{C39A7312-C804-AD47-837B-CADFC6749326}"/>
              </a:ext>
            </a:extLst>
          </p:cNvPr>
          <p:cNvSpPr txBox="1"/>
          <p:nvPr/>
        </p:nvSpPr>
        <p:spPr>
          <a:xfrm>
            <a:off x="3514005" y="5051488"/>
            <a:ext cx="2230099" cy="4381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zh-CN" b="1" dirty="0" err="1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en-US" altLang="zh-CN" b="1" dirty="0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en-US" altLang="zh-CN" b="1" dirty="0" err="1">
                <a:solidFill>
                  <a:srgbClr val="2B7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RadarSun</a:t>
            </a:r>
            <a:endParaRPr lang="zh-CN" altLang="en-US" b="1" dirty="0">
              <a:solidFill>
                <a:srgbClr val="2B75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4-1</a:t>
            </a:r>
          </a:p>
        </p:txBody>
      </p:sp>
      <p:sp>
        <p:nvSpPr>
          <p:cNvPr id="29" name="文本框 1">
            <a:extLst>
              <a:ext uri="{FF2B5EF4-FFF2-40B4-BE49-F238E27FC236}">
                <a16:creationId xmlns:a16="http://schemas.microsoft.com/office/drawing/2014/main" id="{A274AEF0-CD6B-594B-9ECD-70F29AFA7223}"/>
              </a:ext>
            </a:extLst>
          </p:cNvPr>
          <p:cNvSpPr txBox="1"/>
          <p:nvPr/>
        </p:nvSpPr>
        <p:spPr>
          <a:xfrm>
            <a:off x="46661" y="1173535"/>
            <a:ext cx="312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Initialization</a:t>
            </a:r>
            <a:r>
              <a:rPr lang="en-US" altLang="zh-CN" sz="2800" b="1" dirty="0">
                <a:solidFill>
                  <a:srgbClr val="C00000"/>
                </a:solidFill>
                <a:ea typeface="STHupo" panose="02010800040101010101" pitchFamily="2" charset="-122"/>
              </a:rPr>
              <a:t>: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DDA72E-3D39-F74A-BEB2-7BB159B38402}"/>
              </a:ext>
            </a:extLst>
          </p:cNvPr>
          <p:cNvSpPr/>
          <p:nvPr/>
        </p:nvSpPr>
        <p:spPr>
          <a:xfrm>
            <a:off x="5192821" y="193871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">
            <a:extLst>
              <a:ext uri="{FF2B5EF4-FFF2-40B4-BE49-F238E27FC236}">
                <a16:creationId xmlns:a16="http://schemas.microsoft.com/office/drawing/2014/main" id="{AA3D9A34-62FD-4A45-AB95-02760F5BDE05}"/>
              </a:ext>
            </a:extLst>
          </p:cNvPr>
          <p:cNvSpPr txBox="1"/>
          <p:nvPr/>
        </p:nvSpPr>
        <p:spPr>
          <a:xfrm>
            <a:off x="26112" y="2664481"/>
            <a:ext cx="287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Test data set:</a:t>
            </a:r>
            <a:r>
              <a:rPr lang="zh-CN" altLang="en-US" sz="3200" b="1" dirty="0">
                <a:solidFill>
                  <a:srgbClr val="C00000"/>
                </a:solidFill>
                <a:ea typeface="STHupo" panose="02010800040101010101" pitchFamily="2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 </a:t>
            </a: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4EB0C378-3D8F-674E-8EE0-99D1C4AECF1A}"/>
              </a:ext>
            </a:extLst>
          </p:cNvPr>
          <p:cNvSpPr txBox="1"/>
          <p:nvPr/>
        </p:nvSpPr>
        <p:spPr>
          <a:xfrm>
            <a:off x="2578815" y="2777415"/>
            <a:ext cx="312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Five clusters</a:t>
            </a: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3CE4FE1F-B03A-9043-96C0-77B31279FEC5}"/>
              </a:ext>
            </a:extLst>
          </p:cNvPr>
          <p:cNvSpPr txBox="1"/>
          <p:nvPr/>
        </p:nvSpPr>
        <p:spPr>
          <a:xfrm>
            <a:off x="2578815" y="3263600"/>
            <a:ext cx="41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Location of centers:</a:t>
            </a:r>
          </a:p>
        </p:txBody>
      </p:sp>
      <p:sp>
        <p:nvSpPr>
          <p:cNvPr id="24" name="文本框 1">
            <a:extLst>
              <a:ext uri="{FF2B5EF4-FFF2-40B4-BE49-F238E27FC236}">
                <a16:creationId xmlns:a16="http://schemas.microsoft.com/office/drawing/2014/main" id="{F654D6FB-6836-0741-A822-4BB6746D5CC8}"/>
              </a:ext>
            </a:extLst>
          </p:cNvPr>
          <p:cNvSpPr txBox="1"/>
          <p:nvPr/>
        </p:nvSpPr>
        <p:spPr>
          <a:xfrm>
            <a:off x="2578815" y="4719339"/>
            <a:ext cx="41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Cluster variance</a:t>
            </a:r>
          </a:p>
        </p:txBody>
      </p:sp>
      <p:sp>
        <p:nvSpPr>
          <p:cNvPr id="25" name="文本框 1">
            <a:extLst>
              <a:ext uri="{FF2B5EF4-FFF2-40B4-BE49-F238E27FC236}">
                <a16:creationId xmlns:a16="http://schemas.microsoft.com/office/drawing/2014/main" id="{2D69FEF3-4DFB-3F47-9124-652751AE5D55}"/>
              </a:ext>
            </a:extLst>
          </p:cNvPr>
          <p:cNvSpPr txBox="1"/>
          <p:nvPr/>
        </p:nvSpPr>
        <p:spPr>
          <a:xfrm>
            <a:off x="2557150" y="1275128"/>
            <a:ext cx="11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 </a:t>
            </a:r>
          </a:p>
        </p:txBody>
      </p:sp>
      <p:sp>
        <p:nvSpPr>
          <p:cNvPr id="33" name="文本框 1">
            <a:extLst>
              <a:ext uri="{FF2B5EF4-FFF2-40B4-BE49-F238E27FC236}">
                <a16:creationId xmlns:a16="http://schemas.microsoft.com/office/drawing/2014/main" id="{B4C766EA-6B26-EC49-AD64-DBABF4724C2C}"/>
              </a:ext>
            </a:extLst>
          </p:cNvPr>
          <p:cNvSpPr txBox="1"/>
          <p:nvPr/>
        </p:nvSpPr>
        <p:spPr>
          <a:xfrm>
            <a:off x="2557148" y="1980488"/>
            <a:ext cx="120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</a:p>
        </p:txBody>
      </p:sp>
      <p:sp>
        <p:nvSpPr>
          <p:cNvPr id="34" name="文本框 1">
            <a:extLst>
              <a:ext uri="{FF2B5EF4-FFF2-40B4-BE49-F238E27FC236}">
                <a16:creationId xmlns:a16="http://schemas.microsoft.com/office/drawing/2014/main" id="{39CB61F6-435C-A547-A457-AE58F308D73A}"/>
              </a:ext>
            </a:extLst>
          </p:cNvPr>
          <p:cNvSpPr txBox="1"/>
          <p:nvPr/>
        </p:nvSpPr>
        <p:spPr>
          <a:xfrm>
            <a:off x="26111" y="5838938"/>
            <a:ext cx="287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End condition:</a:t>
            </a:r>
          </a:p>
        </p:txBody>
      </p:sp>
      <p:sp>
        <p:nvSpPr>
          <p:cNvPr id="35" name="文本框 1">
            <a:extLst>
              <a:ext uri="{FF2B5EF4-FFF2-40B4-BE49-F238E27FC236}">
                <a16:creationId xmlns:a16="http://schemas.microsoft.com/office/drawing/2014/main" id="{80FEC28D-D659-794B-8F22-978BE4C705C3}"/>
              </a:ext>
            </a:extLst>
          </p:cNvPr>
          <p:cNvSpPr txBox="1"/>
          <p:nvPr/>
        </p:nvSpPr>
        <p:spPr>
          <a:xfrm>
            <a:off x="0" y="527204"/>
            <a:ext cx="87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The effects of m by the Fuzzy C-Means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13E707-CC72-3E41-9897-924A493C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127" y="1244072"/>
            <a:ext cx="676356" cy="652872"/>
          </a:xfrm>
          <a:prstGeom prst="rect">
            <a:avLst/>
          </a:prstGeom>
        </p:spPr>
      </p:pic>
      <p:sp>
        <p:nvSpPr>
          <p:cNvPr id="36" name="文本框 1">
            <a:extLst>
              <a:ext uri="{FF2B5EF4-FFF2-40B4-BE49-F238E27FC236}">
                <a16:creationId xmlns:a16="http://schemas.microsoft.com/office/drawing/2014/main" id="{0C4BA190-BBEE-2042-943F-DA52D90F60D9}"/>
              </a:ext>
            </a:extLst>
          </p:cNvPr>
          <p:cNvSpPr txBox="1"/>
          <p:nvPr/>
        </p:nvSpPr>
        <p:spPr>
          <a:xfrm>
            <a:off x="4141945" y="1268887"/>
            <a:ext cx="182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randomly</a:t>
            </a:r>
          </a:p>
        </p:txBody>
      </p:sp>
      <p:sp>
        <p:nvSpPr>
          <p:cNvPr id="37" name="文本框 1">
            <a:extLst>
              <a:ext uri="{FF2B5EF4-FFF2-40B4-BE49-F238E27FC236}">
                <a16:creationId xmlns:a16="http://schemas.microsoft.com/office/drawing/2014/main" id="{0F508A72-8DEA-734D-98AE-6D66489E20D0}"/>
              </a:ext>
            </a:extLst>
          </p:cNvPr>
          <p:cNvSpPr txBox="1"/>
          <p:nvPr/>
        </p:nvSpPr>
        <p:spPr>
          <a:xfrm>
            <a:off x="4199483" y="1980488"/>
            <a:ext cx="498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compute the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 centers 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0513B55-6822-4440-95F9-F899602D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391" y="1928000"/>
            <a:ext cx="676356" cy="652872"/>
          </a:xfrm>
          <a:prstGeom prst="rect">
            <a:avLst/>
          </a:prstGeom>
        </p:spPr>
      </p:pic>
      <p:sp>
        <p:nvSpPr>
          <p:cNvPr id="40" name="文本框 1">
            <a:extLst>
              <a:ext uri="{FF2B5EF4-FFF2-40B4-BE49-F238E27FC236}">
                <a16:creationId xmlns:a16="http://schemas.microsoft.com/office/drawing/2014/main" id="{1D5CA293-A612-3542-A205-0D00D9170E41}"/>
              </a:ext>
            </a:extLst>
          </p:cNvPr>
          <p:cNvSpPr txBox="1"/>
          <p:nvPr/>
        </p:nvSpPr>
        <p:spPr>
          <a:xfrm>
            <a:off x="2902150" y="3766166"/>
            <a:ext cx="483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(-1.15, -1.15),  (-1.15, 1.15), </a:t>
            </a:r>
          </a:p>
          <a:p>
            <a:r>
              <a:rPr lang="en-US" altLang="zh-CN" sz="2400" b="1" dirty="0">
                <a:latin typeface="+mj-ea"/>
                <a:ea typeface="+mj-ea"/>
              </a:rPr>
              <a:t>(0, 0), (1.15, -1.15), (1.15, 1.15)</a:t>
            </a:r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006D35F9-3D14-6543-92BA-7F4411E94E96}"/>
              </a:ext>
            </a:extLst>
          </p:cNvPr>
          <p:cNvSpPr txBox="1"/>
          <p:nvPr/>
        </p:nvSpPr>
        <p:spPr>
          <a:xfrm>
            <a:off x="2973697" y="5210423"/>
            <a:ext cx="273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0.4, 0.4, 0.4, 0.4, 0.4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61DD64-7101-714A-81C3-10D4DEA1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086" y="5928116"/>
            <a:ext cx="1835560" cy="437791"/>
          </a:xfrm>
          <a:prstGeom prst="rect">
            <a:avLst/>
          </a:prstGeom>
        </p:spPr>
      </p:pic>
      <p:sp>
        <p:nvSpPr>
          <p:cNvPr id="42" name="文本框 1">
            <a:extLst>
              <a:ext uri="{FF2B5EF4-FFF2-40B4-BE49-F238E27FC236}">
                <a16:creationId xmlns:a16="http://schemas.microsoft.com/office/drawing/2014/main" id="{7FFDF597-E7C7-114D-8AE2-31BED1EA8929}"/>
              </a:ext>
            </a:extLst>
          </p:cNvPr>
          <p:cNvSpPr txBox="1"/>
          <p:nvPr/>
        </p:nvSpPr>
        <p:spPr>
          <a:xfrm>
            <a:off x="4591223" y="5870310"/>
            <a:ext cx="25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error</a:t>
            </a:r>
            <a:r>
              <a:rPr lang="en-US" altLang="zh-CN" sz="2400" b="1" dirty="0">
                <a:latin typeface="+mj-ea"/>
              </a:rPr>
              <a:t>, error =0.1</a:t>
            </a:r>
          </a:p>
          <a:p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0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4-1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EE093417-2942-9D4F-9D61-487A26194C77}"/>
              </a:ext>
            </a:extLst>
          </p:cNvPr>
          <p:cNvSpPr txBox="1"/>
          <p:nvPr/>
        </p:nvSpPr>
        <p:spPr>
          <a:xfrm>
            <a:off x="0" y="527204"/>
            <a:ext cx="87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The effects of m by the Fuzzy C-Means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2A100-034B-1242-A76D-AB8759F8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" y="1406665"/>
            <a:ext cx="4731034" cy="4731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683113-075B-E843-BB6A-E105AE50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61" y="1404367"/>
            <a:ext cx="4731034" cy="4731034"/>
          </a:xfrm>
          <a:prstGeom prst="rect">
            <a:avLst/>
          </a:prstGeom>
        </p:spPr>
      </p:pic>
      <p:sp>
        <p:nvSpPr>
          <p:cNvPr id="21" name="文本框 1">
            <a:extLst>
              <a:ext uri="{FF2B5EF4-FFF2-40B4-BE49-F238E27FC236}">
                <a16:creationId xmlns:a16="http://schemas.microsoft.com/office/drawing/2014/main" id="{1803FA42-72D6-C44D-B976-DCB3B73938E3}"/>
              </a:ext>
            </a:extLst>
          </p:cNvPr>
          <p:cNvSpPr txBox="1"/>
          <p:nvPr/>
        </p:nvSpPr>
        <p:spPr>
          <a:xfrm>
            <a:off x="1266397" y="6137699"/>
            <a:ext cx="295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Iterate 9 times </a:t>
            </a:r>
          </a:p>
        </p:txBody>
      </p:sp>
      <p:sp>
        <p:nvSpPr>
          <p:cNvPr id="24" name="文本框 1">
            <a:extLst>
              <a:ext uri="{FF2B5EF4-FFF2-40B4-BE49-F238E27FC236}">
                <a16:creationId xmlns:a16="http://schemas.microsoft.com/office/drawing/2014/main" id="{F654D6FB-6836-0741-A822-4BB6746D5CC8}"/>
              </a:ext>
            </a:extLst>
          </p:cNvPr>
          <p:cNvSpPr txBox="1"/>
          <p:nvPr/>
        </p:nvSpPr>
        <p:spPr>
          <a:xfrm>
            <a:off x="1673475" y="1175832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1.1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35013535-8C93-A346-86F5-0D24C21307C1}"/>
              </a:ext>
            </a:extLst>
          </p:cNvPr>
          <p:cNvSpPr txBox="1"/>
          <p:nvPr/>
        </p:nvSpPr>
        <p:spPr>
          <a:xfrm>
            <a:off x="5913062" y="1173535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1.5</a:t>
            </a:r>
          </a:p>
        </p:txBody>
      </p:sp>
      <p:sp>
        <p:nvSpPr>
          <p:cNvPr id="26" name="文本框 1">
            <a:extLst>
              <a:ext uri="{FF2B5EF4-FFF2-40B4-BE49-F238E27FC236}">
                <a16:creationId xmlns:a16="http://schemas.microsoft.com/office/drawing/2014/main" id="{EE7BCD96-DC30-0443-ACF7-E42C3637E0D5}"/>
              </a:ext>
            </a:extLst>
          </p:cNvPr>
          <p:cNvSpPr txBox="1"/>
          <p:nvPr/>
        </p:nvSpPr>
        <p:spPr>
          <a:xfrm>
            <a:off x="5477782" y="6137699"/>
            <a:ext cx="291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Iterate 11 times </a:t>
            </a:r>
          </a:p>
        </p:txBody>
      </p:sp>
    </p:spTree>
    <p:extLst>
      <p:ext uri="{BB962C8B-B14F-4D97-AF65-F5344CB8AC3E}">
        <p14:creationId xmlns:p14="http://schemas.microsoft.com/office/powerpoint/2010/main" val="26174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4-1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EE093417-2942-9D4F-9D61-487A26194C77}"/>
              </a:ext>
            </a:extLst>
          </p:cNvPr>
          <p:cNvSpPr txBox="1"/>
          <p:nvPr/>
        </p:nvSpPr>
        <p:spPr>
          <a:xfrm>
            <a:off x="0" y="527204"/>
            <a:ext cx="87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The effects of m by the Fuzzy C-Means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1803FA42-72D6-C44D-B976-DCB3B73938E3}"/>
              </a:ext>
            </a:extLst>
          </p:cNvPr>
          <p:cNvSpPr txBox="1"/>
          <p:nvPr/>
        </p:nvSpPr>
        <p:spPr>
          <a:xfrm>
            <a:off x="1237190" y="6112606"/>
            <a:ext cx="295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Iterate 15 times </a:t>
            </a:r>
          </a:p>
        </p:txBody>
      </p:sp>
      <p:sp>
        <p:nvSpPr>
          <p:cNvPr id="26" name="文本框 1">
            <a:extLst>
              <a:ext uri="{FF2B5EF4-FFF2-40B4-BE49-F238E27FC236}">
                <a16:creationId xmlns:a16="http://schemas.microsoft.com/office/drawing/2014/main" id="{EE7BCD96-DC30-0443-ACF7-E42C3637E0D5}"/>
              </a:ext>
            </a:extLst>
          </p:cNvPr>
          <p:cNvSpPr txBox="1"/>
          <p:nvPr/>
        </p:nvSpPr>
        <p:spPr>
          <a:xfrm>
            <a:off x="5448575" y="6112606"/>
            <a:ext cx="291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Iterate 22 times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56368C-7A7C-4B44-B23A-298510F2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" y="1379274"/>
            <a:ext cx="4731034" cy="4731034"/>
          </a:xfrm>
          <a:prstGeom prst="rect">
            <a:avLst/>
          </a:prstGeom>
        </p:spPr>
      </p:pic>
      <p:sp>
        <p:nvSpPr>
          <p:cNvPr id="24" name="文本框 1">
            <a:extLst>
              <a:ext uri="{FF2B5EF4-FFF2-40B4-BE49-F238E27FC236}">
                <a16:creationId xmlns:a16="http://schemas.microsoft.com/office/drawing/2014/main" id="{F654D6FB-6836-0741-A822-4BB6746D5CC8}"/>
              </a:ext>
            </a:extLst>
          </p:cNvPr>
          <p:cNvSpPr txBox="1"/>
          <p:nvPr/>
        </p:nvSpPr>
        <p:spPr>
          <a:xfrm>
            <a:off x="1799175" y="1173535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B16D79-8171-CE4E-BA80-8C786AAE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38" y="1376975"/>
            <a:ext cx="4738561" cy="4738561"/>
          </a:xfrm>
          <a:prstGeom prst="rect">
            <a:avLst/>
          </a:prstGeom>
        </p:spPr>
      </p:pic>
      <p:sp>
        <p:nvSpPr>
          <p:cNvPr id="23" name="文本框 1">
            <a:extLst>
              <a:ext uri="{FF2B5EF4-FFF2-40B4-BE49-F238E27FC236}">
                <a16:creationId xmlns:a16="http://schemas.microsoft.com/office/drawing/2014/main" id="{35013535-8C93-A346-86F5-0D24C21307C1}"/>
              </a:ext>
            </a:extLst>
          </p:cNvPr>
          <p:cNvSpPr txBox="1"/>
          <p:nvPr/>
        </p:nvSpPr>
        <p:spPr>
          <a:xfrm>
            <a:off x="6231335" y="1173535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3</a:t>
            </a:r>
          </a:p>
        </p:txBody>
      </p:sp>
    </p:spTree>
    <p:extLst>
      <p:ext uri="{BB962C8B-B14F-4D97-AF65-F5344CB8AC3E}">
        <p14:creationId xmlns:p14="http://schemas.microsoft.com/office/powerpoint/2010/main" val="8994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A5DA7B-8A7D-D447-A24D-0CFA8072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92" y="861845"/>
            <a:ext cx="2990782" cy="2990782"/>
          </a:xfrm>
          <a:prstGeom prst="rect">
            <a:avLst/>
          </a:prstGeom>
        </p:spPr>
      </p:pic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8F3D911D-E188-A441-8008-5F2BA290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5" y="861845"/>
            <a:ext cx="2990782" cy="2990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648766-C0DA-7241-B177-43050CA5A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492" y="3771286"/>
            <a:ext cx="2990782" cy="29907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D3BAC2-EBFD-0F46-9D8A-3CAC9706F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25" y="3782762"/>
            <a:ext cx="2990782" cy="2990782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4-1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EE093417-2942-9D4F-9D61-487A26194C77}"/>
              </a:ext>
            </a:extLst>
          </p:cNvPr>
          <p:cNvSpPr txBox="1"/>
          <p:nvPr/>
        </p:nvSpPr>
        <p:spPr>
          <a:xfrm>
            <a:off x="0" y="527204"/>
            <a:ext cx="87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The effects of m by the Fuzzy C-Means</a:t>
            </a:r>
          </a:p>
        </p:txBody>
      </p:sp>
      <p:sp>
        <p:nvSpPr>
          <p:cNvPr id="24" name="文本框 1">
            <a:extLst>
              <a:ext uri="{FF2B5EF4-FFF2-40B4-BE49-F238E27FC236}">
                <a16:creationId xmlns:a16="http://schemas.microsoft.com/office/drawing/2014/main" id="{F654D6FB-6836-0741-A822-4BB6746D5CC8}"/>
              </a:ext>
            </a:extLst>
          </p:cNvPr>
          <p:cNvSpPr txBox="1"/>
          <p:nvPr/>
        </p:nvSpPr>
        <p:spPr>
          <a:xfrm>
            <a:off x="24622" y="2126403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1.1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35013535-8C93-A346-86F5-0D24C21307C1}"/>
              </a:ext>
            </a:extLst>
          </p:cNvPr>
          <p:cNvSpPr txBox="1"/>
          <p:nvPr/>
        </p:nvSpPr>
        <p:spPr>
          <a:xfrm>
            <a:off x="156077" y="5035844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2</a:t>
            </a: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611B3E3B-5CD5-304E-B562-0C9784DDA6BC}"/>
              </a:ext>
            </a:extLst>
          </p:cNvPr>
          <p:cNvSpPr txBox="1"/>
          <p:nvPr/>
        </p:nvSpPr>
        <p:spPr>
          <a:xfrm>
            <a:off x="4164805" y="2126403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1.5</a:t>
            </a: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B16E0A56-752F-224A-85A6-FC1092110B78}"/>
              </a:ext>
            </a:extLst>
          </p:cNvPr>
          <p:cNvSpPr txBox="1"/>
          <p:nvPr/>
        </p:nvSpPr>
        <p:spPr>
          <a:xfrm>
            <a:off x="4298573" y="5035844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3</a:t>
            </a:r>
          </a:p>
        </p:txBody>
      </p:sp>
    </p:spTree>
    <p:extLst>
      <p:ext uri="{BB962C8B-B14F-4D97-AF65-F5344CB8AC3E}">
        <p14:creationId xmlns:p14="http://schemas.microsoft.com/office/powerpoint/2010/main" val="130179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4-1</a:t>
            </a:r>
          </a:p>
        </p:txBody>
      </p:sp>
      <p:sp>
        <p:nvSpPr>
          <p:cNvPr id="29" name="文本框 1">
            <a:extLst>
              <a:ext uri="{FF2B5EF4-FFF2-40B4-BE49-F238E27FC236}">
                <a16:creationId xmlns:a16="http://schemas.microsoft.com/office/drawing/2014/main" id="{A274AEF0-CD6B-594B-9ECD-70F29AFA7223}"/>
              </a:ext>
            </a:extLst>
          </p:cNvPr>
          <p:cNvSpPr txBox="1"/>
          <p:nvPr/>
        </p:nvSpPr>
        <p:spPr>
          <a:xfrm>
            <a:off x="23256" y="1654603"/>
            <a:ext cx="2172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Conclusion:</a:t>
            </a:r>
            <a:endParaRPr lang="en-US" altLang="zh-CN" sz="2800" b="1" dirty="0">
              <a:solidFill>
                <a:srgbClr val="C00000"/>
              </a:solidFill>
              <a:ea typeface="STHupo" panose="0201080004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DDA72E-3D39-F74A-BEB2-7BB159B38402}"/>
              </a:ext>
            </a:extLst>
          </p:cNvPr>
          <p:cNvSpPr/>
          <p:nvPr/>
        </p:nvSpPr>
        <p:spPr>
          <a:xfrm>
            <a:off x="5357206" y="206883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9AF3238-301E-AA45-9A9C-D5AD5CF831DF}"/>
              </a:ext>
            </a:extLst>
          </p:cNvPr>
          <p:cNvSpPr txBox="1"/>
          <p:nvPr/>
        </p:nvSpPr>
        <p:spPr>
          <a:xfrm>
            <a:off x="2095928" y="2242570"/>
            <a:ext cx="634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m increases, the boundaries between different clusters become more and more blurred</a:t>
            </a: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0A2A2F2F-EC54-0B47-80C3-9E5D1135A90E}"/>
              </a:ext>
            </a:extLst>
          </p:cNvPr>
          <p:cNvSpPr txBox="1"/>
          <p:nvPr/>
        </p:nvSpPr>
        <p:spPr>
          <a:xfrm>
            <a:off x="2104672" y="3694399"/>
            <a:ext cx="634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m increases, the number of iterations increases, and the convergence is slower</a:t>
            </a: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187BC7CD-DEEF-D04D-837A-5C6A1A9A8A6B}"/>
              </a:ext>
            </a:extLst>
          </p:cNvPr>
          <p:cNvSpPr txBox="1"/>
          <p:nvPr/>
        </p:nvSpPr>
        <p:spPr>
          <a:xfrm>
            <a:off x="0" y="527204"/>
            <a:ext cx="87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The effects of m by the Fuzzy C-Means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737A6905-B0EA-F240-A529-7A4AD62A1831}"/>
              </a:ext>
            </a:extLst>
          </p:cNvPr>
          <p:cNvSpPr txBox="1"/>
          <p:nvPr/>
        </p:nvSpPr>
        <p:spPr>
          <a:xfrm>
            <a:off x="2195814" y="5183012"/>
            <a:ext cx="6340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When m is close to 1, the effect of the algorithm is similar to it</a:t>
            </a:r>
          </a:p>
        </p:txBody>
      </p:sp>
    </p:spTree>
    <p:extLst>
      <p:ext uri="{BB962C8B-B14F-4D97-AF65-F5344CB8AC3E}">
        <p14:creationId xmlns:p14="http://schemas.microsoft.com/office/powerpoint/2010/main" val="20011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4-2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1654BD7E-CBA7-ED41-B0ED-F7EFBDBC1B4A}"/>
              </a:ext>
            </a:extLst>
          </p:cNvPr>
          <p:cNvSpPr txBox="1"/>
          <p:nvPr/>
        </p:nvSpPr>
        <p:spPr>
          <a:xfrm>
            <a:off x="24622" y="450724"/>
            <a:ext cx="935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Compare the Fuzzy C-Means and the K-Means</a:t>
            </a: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4223121B-3F27-5D43-B515-FCCCCC020ACC}"/>
              </a:ext>
            </a:extLst>
          </p:cNvPr>
          <p:cNvSpPr txBox="1"/>
          <p:nvPr/>
        </p:nvSpPr>
        <p:spPr>
          <a:xfrm>
            <a:off x="24624" y="1097055"/>
            <a:ext cx="312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Initialization</a:t>
            </a:r>
            <a:r>
              <a:rPr lang="en-US" altLang="zh-CN" sz="2800" b="1" dirty="0">
                <a:solidFill>
                  <a:srgbClr val="C00000"/>
                </a:solidFill>
                <a:ea typeface="STHupo" panose="02010800040101010101" pitchFamily="2" charset="-122"/>
              </a:rPr>
              <a:t>: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727F78-A835-7B4D-A734-90A340467211}"/>
              </a:ext>
            </a:extLst>
          </p:cNvPr>
          <p:cNvSpPr/>
          <p:nvPr/>
        </p:nvSpPr>
        <p:spPr>
          <a:xfrm>
            <a:off x="5191332" y="169675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6270DDE0-1745-AB4A-ADD0-079DC45D56B5}"/>
              </a:ext>
            </a:extLst>
          </p:cNvPr>
          <p:cNvSpPr txBox="1"/>
          <p:nvPr/>
        </p:nvSpPr>
        <p:spPr>
          <a:xfrm>
            <a:off x="-2388" y="2390492"/>
            <a:ext cx="287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Test data set:</a:t>
            </a:r>
            <a:r>
              <a:rPr lang="zh-CN" altLang="en-US" sz="3200" b="1" dirty="0">
                <a:solidFill>
                  <a:srgbClr val="C00000"/>
                </a:solidFill>
                <a:ea typeface="STHupo" panose="02010800040101010101" pitchFamily="2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 </a:t>
            </a: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46C6154B-2413-FA44-A50D-5322426818F6}"/>
              </a:ext>
            </a:extLst>
          </p:cNvPr>
          <p:cNvSpPr txBox="1"/>
          <p:nvPr/>
        </p:nvSpPr>
        <p:spPr>
          <a:xfrm>
            <a:off x="2550315" y="2503426"/>
            <a:ext cx="312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Five clusters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DA42C888-9795-5844-AEC1-425110D31AD3}"/>
              </a:ext>
            </a:extLst>
          </p:cNvPr>
          <p:cNvSpPr txBox="1"/>
          <p:nvPr/>
        </p:nvSpPr>
        <p:spPr>
          <a:xfrm>
            <a:off x="2550315" y="2989611"/>
            <a:ext cx="41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Location of centers: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9AA88539-CCB5-DC48-BC55-FDC8D5B845B8}"/>
              </a:ext>
            </a:extLst>
          </p:cNvPr>
          <p:cNvSpPr txBox="1"/>
          <p:nvPr/>
        </p:nvSpPr>
        <p:spPr>
          <a:xfrm>
            <a:off x="2550315" y="4445350"/>
            <a:ext cx="41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Cluster variance</a:t>
            </a:r>
          </a:p>
        </p:txBody>
      </p:sp>
      <p:sp>
        <p:nvSpPr>
          <p:cNvPr id="26" name="文本框 1">
            <a:extLst>
              <a:ext uri="{FF2B5EF4-FFF2-40B4-BE49-F238E27FC236}">
                <a16:creationId xmlns:a16="http://schemas.microsoft.com/office/drawing/2014/main" id="{DC71FAF2-605F-8442-8725-D6F4AF897ECF}"/>
              </a:ext>
            </a:extLst>
          </p:cNvPr>
          <p:cNvSpPr txBox="1"/>
          <p:nvPr/>
        </p:nvSpPr>
        <p:spPr>
          <a:xfrm>
            <a:off x="2535113" y="1198648"/>
            <a:ext cx="11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 </a:t>
            </a:r>
          </a:p>
        </p:txBody>
      </p:sp>
      <p:sp>
        <p:nvSpPr>
          <p:cNvPr id="27" name="文本框 1">
            <a:extLst>
              <a:ext uri="{FF2B5EF4-FFF2-40B4-BE49-F238E27FC236}">
                <a16:creationId xmlns:a16="http://schemas.microsoft.com/office/drawing/2014/main" id="{D4767C2B-A7B2-CC49-9A8F-43C27D67DA72}"/>
              </a:ext>
            </a:extLst>
          </p:cNvPr>
          <p:cNvSpPr txBox="1"/>
          <p:nvPr/>
        </p:nvSpPr>
        <p:spPr>
          <a:xfrm>
            <a:off x="2535111" y="1904008"/>
            <a:ext cx="120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F4217E7D-E4B8-5245-9CC1-C79AA2FD2039}"/>
              </a:ext>
            </a:extLst>
          </p:cNvPr>
          <p:cNvSpPr txBox="1"/>
          <p:nvPr/>
        </p:nvSpPr>
        <p:spPr>
          <a:xfrm>
            <a:off x="-8526" y="5377184"/>
            <a:ext cx="287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ea typeface="STHupo" panose="02010800040101010101" pitchFamily="2" charset="-122"/>
              </a:rPr>
              <a:t>End condition: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5FC6F32-0C86-3642-9F80-05135F26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90" y="1167592"/>
            <a:ext cx="676356" cy="652872"/>
          </a:xfrm>
          <a:prstGeom prst="rect">
            <a:avLst/>
          </a:prstGeom>
        </p:spPr>
      </p:pic>
      <p:sp>
        <p:nvSpPr>
          <p:cNvPr id="32" name="文本框 1">
            <a:extLst>
              <a:ext uri="{FF2B5EF4-FFF2-40B4-BE49-F238E27FC236}">
                <a16:creationId xmlns:a16="http://schemas.microsoft.com/office/drawing/2014/main" id="{B210CAE2-49D0-A14E-90D3-9B3865B9493E}"/>
              </a:ext>
            </a:extLst>
          </p:cNvPr>
          <p:cNvSpPr txBox="1"/>
          <p:nvPr/>
        </p:nvSpPr>
        <p:spPr>
          <a:xfrm>
            <a:off x="4119908" y="1192407"/>
            <a:ext cx="182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randomly</a:t>
            </a:r>
          </a:p>
        </p:txBody>
      </p:sp>
      <p:sp>
        <p:nvSpPr>
          <p:cNvPr id="35" name="文本框 1">
            <a:extLst>
              <a:ext uri="{FF2B5EF4-FFF2-40B4-BE49-F238E27FC236}">
                <a16:creationId xmlns:a16="http://schemas.microsoft.com/office/drawing/2014/main" id="{B616406F-C6CB-DC40-8E27-BFDA1215D78C}"/>
              </a:ext>
            </a:extLst>
          </p:cNvPr>
          <p:cNvSpPr txBox="1"/>
          <p:nvPr/>
        </p:nvSpPr>
        <p:spPr>
          <a:xfrm>
            <a:off x="4177446" y="1904008"/>
            <a:ext cx="498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compute the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 centers 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311AB24-5538-5F49-A367-0039FD42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54" y="1851520"/>
            <a:ext cx="676356" cy="652872"/>
          </a:xfrm>
          <a:prstGeom prst="rect">
            <a:avLst/>
          </a:prstGeom>
        </p:spPr>
      </p:pic>
      <p:sp>
        <p:nvSpPr>
          <p:cNvPr id="37" name="文本框 1">
            <a:extLst>
              <a:ext uri="{FF2B5EF4-FFF2-40B4-BE49-F238E27FC236}">
                <a16:creationId xmlns:a16="http://schemas.microsoft.com/office/drawing/2014/main" id="{DAD15116-DBE2-6D46-AF47-4370D6031F6D}"/>
              </a:ext>
            </a:extLst>
          </p:cNvPr>
          <p:cNvSpPr txBox="1"/>
          <p:nvPr/>
        </p:nvSpPr>
        <p:spPr>
          <a:xfrm>
            <a:off x="2873650" y="3492177"/>
            <a:ext cx="5781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(-1.15, -1.15),  (-1.15, 1.15), </a:t>
            </a:r>
          </a:p>
          <a:p>
            <a:r>
              <a:rPr lang="en-US" altLang="zh-CN" sz="2400" b="1" dirty="0">
                <a:latin typeface="+mj-ea"/>
                <a:ea typeface="+mj-ea"/>
              </a:rPr>
              <a:t>(2.5, 2.5), (1.15, -1.15), (1.15, 1.15)</a:t>
            </a:r>
          </a:p>
        </p:txBody>
      </p:sp>
      <p:sp>
        <p:nvSpPr>
          <p:cNvPr id="38" name="文本框 1">
            <a:extLst>
              <a:ext uri="{FF2B5EF4-FFF2-40B4-BE49-F238E27FC236}">
                <a16:creationId xmlns:a16="http://schemas.microsoft.com/office/drawing/2014/main" id="{8786AEEE-9EF4-E041-B5DE-82FC921F8A80}"/>
              </a:ext>
            </a:extLst>
          </p:cNvPr>
          <p:cNvSpPr txBox="1"/>
          <p:nvPr/>
        </p:nvSpPr>
        <p:spPr>
          <a:xfrm>
            <a:off x="2945197" y="4936434"/>
            <a:ext cx="358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0.6, 0.6, 0.05, 0.6, 0.6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9BDE97F-3774-BB4F-A5E6-B4543895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501626"/>
            <a:ext cx="1835560" cy="437791"/>
          </a:xfrm>
          <a:prstGeom prst="rect">
            <a:avLst/>
          </a:prstGeom>
        </p:spPr>
      </p:pic>
      <p:sp>
        <p:nvSpPr>
          <p:cNvPr id="40" name="文本框 1">
            <a:extLst>
              <a:ext uri="{FF2B5EF4-FFF2-40B4-BE49-F238E27FC236}">
                <a16:creationId xmlns:a16="http://schemas.microsoft.com/office/drawing/2014/main" id="{199BC9FA-247E-E448-B499-AEAD22B0DA6B}"/>
              </a:ext>
            </a:extLst>
          </p:cNvPr>
          <p:cNvSpPr txBox="1"/>
          <p:nvPr/>
        </p:nvSpPr>
        <p:spPr>
          <a:xfrm>
            <a:off x="6407560" y="5447498"/>
            <a:ext cx="25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error</a:t>
            </a:r>
            <a:r>
              <a:rPr lang="en-US" altLang="zh-CN" sz="2400" b="1" dirty="0">
                <a:latin typeface="+mj-ea"/>
              </a:rPr>
              <a:t>, error =0.1</a:t>
            </a:r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808C3170-3A53-5448-846A-35A1EAF5F7CA}"/>
              </a:ext>
            </a:extLst>
          </p:cNvPr>
          <p:cNvSpPr txBox="1"/>
          <p:nvPr/>
        </p:nvSpPr>
        <p:spPr>
          <a:xfrm>
            <a:off x="2544178" y="5515818"/>
            <a:ext cx="199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C-Means</a:t>
            </a:r>
          </a:p>
        </p:txBody>
      </p:sp>
      <p:sp>
        <p:nvSpPr>
          <p:cNvPr id="42" name="文本框 1">
            <a:extLst>
              <a:ext uri="{FF2B5EF4-FFF2-40B4-BE49-F238E27FC236}">
                <a16:creationId xmlns:a16="http://schemas.microsoft.com/office/drawing/2014/main" id="{FD4BA676-3BA4-F643-B5B3-EACF42B83FD5}"/>
              </a:ext>
            </a:extLst>
          </p:cNvPr>
          <p:cNvSpPr txBox="1"/>
          <p:nvPr/>
        </p:nvSpPr>
        <p:spPr>
          <a:xfrm>
            <a:off x="2544178" y="6006902"/>
            <a:ext cx="199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</a:p>
        </p:txBody>
      </p:sp>
      <p:sp>
        <p:nvSpPr>
          <p:cNvPr id="43" name="文本框 1">
            <a:extLst>
              <a:ext uri="{FF2B5EF4-FFF2-40B4-BE49-F238E27FC236}">
                <a16:creationId xmlns:a16="http://schemas.microsoft.com/office/drawing/2014/main" id="{8798BC35-5500-7640-975C-BD636CC2207C}"/>
              </a:ext>
            </a:extLst>
          </p:cNvPr>
          <p:cNvSpPr txBox="1"/>
          <p:nvPr/>
        </p:nvSpPr>
        <p:spPr>
          <a:xfrm>
            <a:off x="4481857" y="6018468"/>
            <a:ext cx="4662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</a:rPr>
              <a:t>The changed position distance of centers is less than 0.1</a:t>
            </a:r>
          </a:p>
        </p:txBody>
      </p:sp>
    </p:spTree>
    <p:extLst>
      <p:ext uri="{BB962C8B-B14F-4D97-AF65-F5344CB8AC3E}">
        <p14:creationId xmlns:p14="http://schemas.microsoft.com/office/powerpoint/2010/main" val="2387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, 散点图&#10;&#10;描述已自动生成">
            <a:extLst>
              <a:ext uri="{FF2B5EF4-FFF2-40B4-BE49-F238E27FC236}">
                <a16:creationId xmlns:a16="http://schemas.microsoft.com/office/drawing/2014/main" id="{E47BAE58-444D-0C44-8132-02002693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61" y="1035499"/>
            <a:ext cx="5308412" cy="5308412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C44C5C65-666D-4349-9EE3-1CED4A3B6290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4-2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D18CBA32-603E-5448-B9F1-0B9B28066890}"/>
              </a:ext>
            </a:extLst>
          </p:cNvPr>
          <p:cNvSpPr txBox="1"/>
          <p:nvPr/>
        </p:nvSpPr>
        <p:spPr>
          <a:xfrm>
            <a:off x="24622" y="450724"/>
            <a:ext cx="935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Compare the Fuzzy C-Means and the K-Means</a:t>
            </a: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3F9AB1E1-D8EA-7A45-846C-B3CA488E5FAA}"/>
              </a:ext>
            </a:extLst>
          </p:cNvPr>
          <p:cNvSpPr txBox="1"/>
          <p:nvPr/>
        </p:nvSpPr>
        <p:spPr>
          <a:xfrm>
            <a:off x="24622" y="1097055"/>
            <a:ext cx="178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70B13DAD-F3B8-154F-92B7-F14D2D296CD8}"/>
              </a:ext>
            </a:extLst>
          </p:cNvPr>
          <p:cNvSpPr/>
          <p:nvPr/>
        </p:nvSpPr>
        <p:spPr>
          <a:xfrm rot="7414431">
            <a:off x="6310082" y="1960788"/>
            <a:ext cx="251806" cy="147187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6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372D610-E3C6-D040-9602-FB93B26D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53" y="3906768"/>
            <a:ext cx="2951232" cy="2951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765CAF-CC92-C04F-9BAC-EC1D6B23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053" y="1135050"/>
            <a:ext cx="2951232" cy="2951232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E2EBB9FA-0AA9-6C44-A05D-E06E9840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562" y="1143000"/>
            <a:ext cx="2966282" cy="2966282"/>
          </a:xfrm>
          <a:prstGeom prst="rect">
            <a:avLst/>
          </a:prstGeom>
        </p:spPr>
      </p:pic>
      <p:sp>
        <p:nvSpPr>
          <p:cNvPr id="24" name="文本框 1">
            <a:extLst>
              <a:ext uri="{FF2B5EF4-FFF2-40B4-BE49-F238E27FC236}">
                <a16:creationId xmlns:a16="http://schemas.microsoft.com/office/drawing/2014/main" id="{F654D6FB-6836-0741-A822-4BB6746D5CC8}"/>
              </a:ext>
            </a:extLst>
          </p:cNvPr>
          <p:cNvSpPr txBox="1"/>
          <p:nvPr/>
        </p:nvSpPr>
        <p:spPr>
          <a:xfrm>
            <a:off x="-19817" y="2390683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1.1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35013535-8C93-A346-86F5-0D24C21307C1}"/>
              </a:ext>
            </a:extLst>
          </p:cNvPr>
          <p:cNvSpPr txBox="1"/>
          <p:nvPr/>
        </p:nvSpPr>
        <p:spPr>
          <a:xfrm>
            <a:off x="48599" y="5116601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2</a:t>
            </a: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611B3E3B-5CD5-304E-B562-0C9784DDA6BC}"/>
              </a:ext>
            </a:extLst>
          </p:cNvPr>
          <p:cNvSpPr txBox="1"/>
          <p:nvPr/>
        </p:nvSpPr>
        <p:spPr>
          <a:xfrm>
            <a:off x="4178844" y="2424567"/>
            <a:ext cx="142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1.5</a:t>
            </a: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B16E0A56-752F-224A-85A6-FC1092110B78}"/>
              </a:ext>
            </a:extLst>
          </p:cNvPr>
          <p:cNvSpPr txBox="1"/>
          <p:nvPr/>
        </p:nvSpPr>
        <p:spPr>
          <a:xfrm>
            <a:off x="4381923" y="5151551"/>
            <a:ext cx="141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= 3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B6BC72D7-436F-3945-857E-530F8F98FBF9}"/>
              </a:ext>
            </a:extLst>
          </p:cNvPr>
          <p:cNvSpPr txBox="1"/>
          <p:nvPr/>
        </p:nvSpPr>
        <p:spPr>
          <a:xfrm>
            <a:off x="2743201" y="95932"/>
            <a:ext cx="38182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 4-2</a:t>
            </a: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9083AC4E-0E54-6D44-B9E5-C8CF8D375CFF}"/>
              </a:ext>
            </a:extLst>
          </p:cNvPr>
          <p:cNvSpPr txBox="1"/>
          <p:nvPr/>
        </p:nvSpPr>
        <p:spPr>
          <a:xfrm>
            <a:off x="24622" y="450724"/>
            <a:ext cx="935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D6C00"/>
                </a:solidFill>
                <a:ea typeface="微软雅黑" panose="020B0503020204020204" pitchFamily="34" charset="-122"/>
              </a:rPr>
              <a:t>Compare the Fuzzy C-Means and the K-Means</a:t>
            </a: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3729A224-721C-294D-998F-38DB5C3848A0}"/>
              </a:ext>
            </a:extLst>
          </p:cNvPr>
          <p:cNvSpPr txBox="1"/>
          <p:nvPr/>
        </p:nvSpPr>
        <p:spPr>
          <a:xfrm>
            <a:off x="24622" y="1097055"/>
            <a:ext cx="178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C-Means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74B183-8D67-D047-9170-01C1D7EB8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267" y="3827338"/>
            <a:ext cx="3030661" cy="30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10825</TotalTime>
  <Words>412</Words>
  <Application>Microsoft Macintosh PowerPoint</Application>
  <PresentationFormat>全屏显示(4:3)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 Light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A2210</dc:creator>
  <cp:lastModifiedBy>A2210</cp:lastModifiedBy>
  <cp:revision>230</cp:revision>
  <dcterms:created xsi:type="dcterms:W3CDTF">2020-09-16T09:18:26Z</dcterms:created>
  <dcterms:modified xsi:type="dcterms:W3CDTF">2020-10-28T16:55:56Z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